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289" r:id="rId44"/>
    <p:sldId id="320" r:id="rId45"/>
    <p:sldId id="288" r:id="rId46"/>
    <p:sldId id="275" r:id="rId47"/>
    <p:sldId id="334" r:id="rId48"/>
    <p:sldId id="335" r:id="rId49"/>
    <p:sldId id="333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5079CC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76" d="100"/>
          <a:sy n="76" d="100"/>
        </p:scale>
        <p:origin x="11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16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53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AravindaSundar/Coursera_Capston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avindaSundar/Coursera_Capstone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avindaSundar/Coursera_Capstone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avindaSundar/Coursera_Capstone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avindaSundar/Coursera_Capstone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avindaSundar/Coursera_Capstone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avindaSundar/Coursera_Capstone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ursera.org/professional-certificates/ibm-data-science?&amp;instructors" TargetMode="External"/><Relationship Id="rId4" Type="http://schemas.openxmlformats.org/officeDocument/2006/relationships/hyperlink" Target="https://github.com/AravindaSundar/Coursera_Capston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avindaSundar/Coursera_Capstone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hyperlink" Target="https://github.com/AravindaSundar/Coursera_Capstone/blob/main/Data%20Collection%20Api.ipynb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9648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SF Pro" pitchFamily="2" charset="0"/>
                <a:cs typeface="SF Pro" pitchFamily="2" charset="0"/>
              </a:rPr>
              <a:t>ARAVINDASUNDAR M</a:t>
            </a:r>
            <a:endParaRPr lang="en-US" sz="2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SF Pro" pitchFamily="2" charset="0"/>
              <a:cs typeface="SF Pro" pitchFamily="2" charset="0"/>
            </a:endParaRPr>
          </a:p>
          <a:p>
            <a:r>
              <a:rPr lang="en-US" sz="2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SF Pro" pitchFamily="2" charset="0"/>
                <a:cs typeface="SF Pro" pitchFamily="2" charset="0"/>
              </a:rPr>
              <a:t>25-12-2021</a:t>
            </a:r>
          </a:p>
          <a:p>
            <a:endParaRPr lang="en-US" sz="2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547" y="5584397"/>
            <a:ext cx="4085388" cy="646331"/>
          </a:xfrm>
          <a:prstGeom prst="rect">
            <a:avLst/>
          </a:prstGeom>
          <a:solidFill>
            <a:srgbClr val="5079CC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B49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SF Pro" pitchFamily="2" charset="0"/>
                <a:cs typeface="SF Pro" pitchFamily="2" charset="0"/>
                <a:hlinkClick r:id="rId4"/>
              </a:rPr>
              <a:t>https://</a:t>
            </a:r>
            <a:r>
              <a:rPr lang="en-US" u="sng" dirty="0" smtClean="0">
                <a:solidFill>
                  <a:srgbClr val="0B49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SF Pro" pitchFamily="2" charset="0"/>
                <a:cs typeface="SF Pro" pitchFamily="2" charset="0"/>
                <a:hlinkClick r:id="rId4"/>
              </a:rPr>
              <a:t>github.com/AravindaSundar/Coursera_Capstone</a:t>
            </a:r>
            <a:endParaRPr lang="en-US" u="sng" dirty="0">
              <a:solidFill>
                <a:srgbClr val="0B49C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object 4"/>
          <p:cNvSpPr txBox="1">
            <a:spLocks/>
          </p:cNvSpPr>
          <p:nvPr/>
        </p:nvSpPr>
        <p:spPr>
          <a:xfrm>
            <a:off x="467361" y="1348237"/>
            <a:ext cx="11734799" cy="4019049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000" spc="-15" dirty="0" smtClean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000" spc="-15" dirty="0" smtClean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2000" spc="-15" dirty="0" smtClean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2000" spc="-85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2000" dirty="0" smtClean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2000" spc="-75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2000" spc="-45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2000" spc="-40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10" dirty="0" smtClean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2000" spc="-25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2000" spc="-75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2000" spc="5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2000" spc="-65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2000" spc="-50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2000" dirty="0" smtClean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2000" spc="-15" dirty="0" smtClean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2000" spc="-30" dirty="0" smtClean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US" sz="2000" u="heavy" spc="-2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000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2000" dirty="0" smtClean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000" spc="-30" dirty="0" smtClean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2000" spc="-30" dirty="0" smtClean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spc="-10" dirty="0" smtClean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2000" spc="-30" dirty="0" smtClean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2000" spc="-10" dirty="0" smtClean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80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2000" dirty="0" smtClean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2000" dirty="0" err="1" smtClean="0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000" spc="-15" dirty="0" smtClean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2000" spc="-15" dirty="0" smtClean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2000" spc="-15" dirty="0" smtClean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spc="-10" dirty="0" smtClean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2000" spc="-10" dirty="0" smtClean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105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2000" dirty="0" smtClean="0">
              <a:latin typeface="Carlito"/>
              <a:cs typeface="Carlito"/>
            </a:endParaRP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lang="en-US" sz="2550" dirty="0" smtClean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u="heavy" spc="-5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</a:t>
            </a:r>
            <a:r>
              <a:rPr lang="en-US" sz="2000" u="heavy" spc="-5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/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https://github.com/AravindaSundar/Coursera_Capstone/blob/main/Data%20Collection%20Api.ipynb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770011" y="1607735"/>
            <a:ext cx="10515600" cy="5398273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sz="20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sz="20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sz="20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spcBef>
                <a:spcPts val="110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/>
            </a:r>
            <a:b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/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https://github.com/AravindaSundar/Coursera_Capstone/blob/main/Data%20Collection%20Api.ipynb</a:t>
            </a:r>
            <a:endParaRPr lang="en-US" sz="2000" dirty="0"/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770011" y="1622485"/>
            <a:ext cx="10515600" cy="4401718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sz="20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https://github.com/AravindaSundar/Coursera_Capstone/blob/main/Data%20Collection%20Api.ipynb</a:t>
            </a:r>
            <a:endParaRPr lang="en-US" sz="2000" dirty="0"/>
          </a:p>
          <a:p>
            <a:pPr marL="12700" marR="5080">
              <a:lnSpc>
                <a:spcPct val="149000"/>
              </a:lnSpc>
            </a:pP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770011" y="2090056"/>
            <a:ext cx="10515600" cy="254364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sz="20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spcBef>
                <a:spcPts val="1105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https://github.com/AravindaSundar/Coursera_Capstone/blob/main/Data%20Collection%20Api.ipynb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609600" y="1676247"/>
            <a:ext cx="11430000" cy="4039567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sz="20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spcBef>
                <a:spcPts val="1105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https://github.com/AravindaSundar/Coursera_Capstone/blob/main/Data%20Collection%20Api.ipynb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object 5"/>
          <p:cNvGrpSpPr/>
          <p:nvPr/>
        </p:nvGrpSpPr>
        <p:grpSpPr>
          <a:xfrm>
            <a:off x="4716487" y="1933955"/>
            <a:ext cx="1938655" cy="1728470"/>
            <a:chOff x="3822191" y="1933955"/>
            <a:chExt cx="1938655" cy="1728470"/>
          </a:xfrm>
        </p:grpSpPr>
        <p:sp>
          <p:nvSpPr>
            <p:cNvPr id="7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/>
          <p:cNvSpPr txBox="1"/>
          <p:nvPr/>
        </p:nvSpPr>
        <p:spPr>
          <a:xfrm>
            <a:off x="4893017" y="2219960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4812246" y="2456180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" name="object 11"/>
          <p:cNvGrpSpPr/>
          <p:nvPr/>
        </p:nvGrpSpPr>
        <p:grpSpPr>
          <a:xfrm>
            <a:off x="4716487" y="3375659"/>
            <a:ext cx="1938655" cy="1729739"/>
            <a:chOff x="3822191" y="3375659"/>
            <a:chExt cx="1938655" cy="1729739"/>
          </a:xfrm>
        </p:grpSpPr>
        <p:sp>
          <p:nvSpPr>
            <p:cNvPr id="13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/>
          <p:cNvSpPr txBox="1"/>
          <p:nvPr/>
        </p:nvSpPr>
        <p:spPr>
          <a:xfrm>
            <a:off x="4905210" y="3544315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5039322" y="3780282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4992078" y="4018026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9" name="object 18"/>
          <p:cNvGrpSpPr/>
          <p:nvPr/>
        </p:nvGrpSpPr>
        <p:grpSpPr>
          <a:xfrm>
            <a:off x="4716487" y="4818888"/>
            <a:ext cx="2950845" cy="1169035"/>
            <a:chOff x="3822191" y="4818888"/>
            <a:chExt cx="2950845" cy="1169035"/>
          </a:xfrm>
        </p:grpSpPr>
        <p:sp>
          <p:nvSpPr>
            <p:cNvPr id="20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/>
          <p:cNvSpPr txBox="1"/>
          <p:nvPr/>
        </p:nvSpPr>
        <p:spPr>
          <a:xfrm>
            <a:off x="4998174" y="5104841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5478234" y="5341747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5" name="object 24"/>
          <p:cNvGrpSpPr/>
          <p:nvPr/>
        </p:nvGrpSpPr>
        <p:grpSpPr>
          <a:xfrm>
            <a:off x="7275284" y="3672840"/>
            <a:ext cx="1938655" cy="2315210"/>
            <a:chOff x="6380988" y="3672840"/>
            <a:chExt cx="1938655" cy="2315210"/>
          </a:xfrm>
        </p:grpSpPr>
        <p:sp>
          <p:nvSpPr>
            <p:cNvPr id="26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/>
          <p:cNvSpPr txBox="1"/>
          <p:nvPr/>
        </p:nvSpPr>
        <p:spPr>
          <a:xfrm>
            <a:off x="7630122" y="4986909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7380186" y="5217033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1" name="object 30"/>
          <p:cNvGrpSpPr/>
          <p:nvPr/>
        </p:nvGrpSpPr>
        <p:grpSpPr>
          <a:xfrm>
            <a:off x="7275284" y="2229611"/>
            <a:ext cx="1938655" cy="2316480"/>
            <a:chOff x="6380988" y="2229611"/>
            <a:chExt cx="1938655" cy="2316480"/>
          </a:xfrm>
        </p:grpSpPr>
        <p:sp>
          <p:nvSpPr>
            <p:cNvPr id="32" name="object 31"/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4"/>
          <p:cNvSpPr txBox="1"/>
          <p:nvPr/>
        </p:nvSpPr>
        <p:spPr>
          <a:xfrm>
            <a:off x="7440891" y="3425444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7497279" y="3661028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6"/>
          <p:cNvSpPr txBox="1"/>
          <p:nvPr/>
        </p:nvSpPr>
        <p:spPr>
          <a:xfrm>
            <a:off x="7430224" y="3899408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8" name="object 37"/>
          <p:cNvSpPr txBox="1"/>
          <p:nvPr/>
        </p:nvSpPr>
        <p:spPr>
          <a:xfrm>
            <a:off x="7689557" y="4135627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9" name="object 38"/>
          <p:cNvGrpSpPr/>
          <p:nvPr/>
        </p:nvGrpSpPr>
        <p:grpSpPr>
          <a:xfrm>
            <a:off x="7275284" y="1933955"/>
            <a:ext cx="2950845" cy="1169035"/>
            <a:chOff x="6380988" y="1933955"/>
            <a:chExt cx="2950845" cy="1169035"/>
          </a:xfrm>
        </p:grpSpPr>
        <p:sp>
          <p:nvSpPr>
            <p:cNvPr id="40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2"/>
          <p:cNvSpPr txBox="1"/>
          <p:nvPr/>
        </p:nvSpPr>
        <p:spPr>
          <a:xfrm>
            <a:off x="7508202" y="221996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4" name="object 43"/>
          <p:cNvSpPr txBox="1"/>
          <p:nvPr/>
        </p:nvSpPr>
        <p:spPr>
          <a:xfrm>
            <a:off x="7700226" y="2456180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5" name="object 44"/>
          <p:cNvGrpSpPr/>
          <p:nvPr/>
        </p:nvGrpSpPr>
        <p:grpSpPr>
          <a:xfrm>
            <a:off x="9832555" y="1933955"/>
            <a:ext cx="1938655" cy="1728470"/>
            <a:chOff x="8938259" y="1933955"/>
            <a:chExt cx="1938655" cy="1728470"/>
          </a:xfrm>
        </p:grpSpPr>
        <p:sp>
          <p:nvSpPr>
            <p:cNvPr id="46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8"/>
          <p:cNvSpPr txBox="1"/>
          <p:nvPr/>
        </p:nvSpPr>
        <p:spPr>
          <a:xfrm>
            <a:off x="10034993" y="221996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10193489" y="2456180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1" name="object 50"/>
          <p:cNvGrpSpPr/>
          <p:nvPr/>
        </p:nvGrpSpPr>
        <p:grpSpPr>
          <a:xfrm>
            <a:off x="9832555" y="3375659"/>
            <a:ext cx="1938655" cy="1170305"/>
            <a:chOff x="8938259" y="3375659"/>
            <a:chExt cx="1938655" cy="1170305"/>
          </a:xfrm>
        </p:grpSpPr>
        <p:sp>
          <p:nvSpPr>
            <p:cNvPr id="52" name="object 51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3"/>
          <p:cNvSpPr txBox="1"/>
          <p:nvPr/>
        </p:nvSpPr>
        <p:spPr>
          <a:xfrm>
            <a:off x="9949650" y="3656457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391887" y="1800225"/>
            <a:ext cx="4152898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b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/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https://github.com/AravindaSundar/Coursera_Capstone/blob/main/Data%20Collection%20Api.ipynb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65" y="1446963"/>
            <a:ext cx="8018584" cy="3642877"/>
          </a:xfrm>
          <a:prstGeom prst="rect">
            <a:avLst/>
          </a:prstGeom>
        </p:spPr>
      </p:pic>
      <p:sp>
        <p:nvSpPr>
          <p:cNvPr id="6" name="object 4"/>
          <p:cNvSpPr txBox="1"/>
          <p:nvPr/>
        </p:nvSpPr>
        <p:spPr>
          <a:xfrm>
            <a:off x="1328166" y="5545245"/>
            <a:ext cx="90430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accent1"/>
                </a:solidFill>
                <a:latin typeface="Carlito"/>
                <a:cs typeface="Carlito"/>
              </a:rPr>
              <a:t>This is </a:t>
            </a:r>
            <a:r>
              <a:rPr sz="18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sz="1800" spc="-20" dirty="0">
                <a:solidFill>
                  <a:schemeClr val="accent1"/>
                </a:solidFill>
                <a:latin typeface="Carlito"/>
                <a:cs typeface="Carlito"/>
              </a:rPr>
              <a:t>preview </a:t>
            </a:r>
            <a:r>
              <a:rPr sz="18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chemeClr val="accent1"/>
                </a:solidFill>
                <a:latin typeface="Carlito"/>
                <a:cs typeface="Carlito"/>
              </a:rPr>
              <a:t>Plotly dashboard. </a:t>
            </a:r>
            <a:r>
              <a:rPr sz="18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sz="1800" spc="-20" dirty="0">
                <a:solidFill>
                  <a:schemeClr val="accent1"/>
                </a:solidFill>
                <a:latin typeface="Carlito"/>
                <a:cs typeface="Carlito"/>
              </a:rPr>
              <a:t>following </a:t>
            </a:r>
            <a:r>
              <a:rPr sz="1800" spc="-5" dirty="0">
                <a:solidFill>
                  <a:schemeClr val="accent1"/>
                </a:solidFill>
                <a:latin typeface="Carlito"/>
                <a:cs typeface="Carlito"/>
              </a:rPr>
              <a:t>sides will show </a:t>
            </a:r>
            <a:r>
              <a:rPr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chemeClr val="accent1"/>
                </a:solidFill>
                <a:latin typeface="Carlito"/>
                <a:cs typeface="Carlito"/>
              </a:rPr>
              <a:t>results </a:t>
            </a:r>
            <a:r>
              <a:rPr sz="18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sz="1800" spc="-20" dirty="0">
                <a:solidFill>
                  <a:schemeClr val="accent1"/>
                </a:solidFill>
                <a:latin typeface="Carlito"/>
                <a:cs typeface="Carlito"/>
              </a:rPr>
              <a:t>EDA </a:t>
            </a:r>
            <a:r>
              <a:rPr sz="1800" spc="-5" dirty="0">
                <a:solidFill>
                  <a:schemeClr val="accent1"/>
                </a:solidFill>
                <a:latin typeface="Carlito"/>
                <a:cs typeface="Carlito"/>
              </a:rPr>
              <a:t>with  </a:t>
            </a:r>
            <a:r>
              <a:rPr sz="1800" spc="-20" dirty="0">
                <a:solidFill>
                  <a:schemeClr val="accent1"/>
                </a:solidFill>
                <a:latin typeface="Carlito"/>
                <a:cs typeface="Carlito"/>
              </a:rPr>
              <a:t>visualization, EDA </a:t>
            </a:r>
            <a:r>
              <a:rPr sz="18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sz="1800" dirty="0">
                <a:solidFill>
                  <a:schemeClr val="accent1"/>
                </a:solidFill>
                <a:latin typeface="Carlito"/>
                <a:cs typeface="Carlito"/>
              </a:rPr>
              <a:t>SQL, </a:t>
            </a:r>
            <a:r>
              <a:rPr sz="1800" spc="-25" dirty="0">
                <a:solidFill>
                  <a:schemeClr val="accent1"/>
                </a:solidFill>
                <a:latin typeface="Carlito"/>
                <a:cs typeface="Carlito"/>
              </a:rPr>
              <a:t>Interactive </a:t>
            </a:r>
            <a:r>
              <a:rPr sz="1800" dirty="0">
                <a:solidFill>
                  <a:schemeClr val="accent1"/>
                </a:solidFill>
                <a:latin typeface="Carlito"/>
                <a:cs typeface="Carlito"/>
              </a:rPr>
              <a:t>Map </a:t>
            </a:r>
            <a:r>
              <a:rPr sz="18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sz="1800" spc="-20" dirty="0">
                <a:solidFill>
                  <a:schemeClr val="accent1"/>
                </a:solidFill>
                <a:latin typeface="Carlito"/>
                <a:cs typeface="Carlito"/>
              </a:rPr>
              <a:t>Folium, </a:t>
            </a:r>
            <a:r>
              <a:rPr sz="18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chemeClr val="accent1"/>
                </a:solidFill>
                <a:latin typeface="Carlito"/>
                <a:cs typeface="Carlito"/>
              </a:rPr>
              <a:t>finally </a:t>
            </a:r>
            <a:r>
              <a:rPr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chemeClr val="accent1"/>
                </a:solidFill>
                <a:latin typeface="Carlito"/>
                <a:cs typeface="Carlito"/>
              </a:rPr>
              <a:t>results </a:t>
            </a:r>
            <a:r>
              <a:rPr sz="1800" spc="-5" dirty="0">
                <a:solidFill>
                  <a:schemeClr val="accent1"/>
                </a:solidFill>
                <a:latin typeface="Carlito"/>
                <a:cs typeface="Carlito"/>
              </a:rPr>
              <a:t>of our </a:t>
            </a:r>
            <a:r>
              <a:rPr sz="1800" dirty="0">
                <a:solidFill>
                  <a:schemeClr val="accent1"/>
                </a:solidFill>
                <a:latin typeface="Carlito"/>
                <a:cs typeface="Carlito"/>
              </a:rPr>
              <a:t>model </a:t>
            </a:r>
            <a:r>
              <a:rPr sz="1800" spc="-5" dirty="0">
                <a:solidFill>
                  <a:schemeClr val="accent1"/>
                </a:solidFill>
                <a:latin typeface="Carlito"/>
                <a:cs typeface="Carlito"/>
              </a:rPr>
              <a:t>with  </a:t>
            </a:r>
            <a:r>
              <a:rPr sz="1800" dirty="0">
                <a:solidFill>
                  <a:schemeClr val="accent1"/>
                </a:solidFill>
                <a:latin typeface="Carlito"/>
                <a:cs typeface="Carlito"/>
              </a:rPr>
              <a:t>about 83%</a:t>
            </a:r>
            <a:r>
              <a:rPr sz="1800" spc="-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800" spc="-45" dirty="0">
                <a:solidFill>
                  <a:schemeClr val="accent1"/>
                </a:solidFill>
                <a:latin typeface="Carlito"/>
                <a:cs typeface="Carlito"/>
              </a:rPr>
              <a:t>accuracy.</a:t>
            </a:r>
            <a:endParaRPr sz="18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110532" y="1632204"/>
            <a:ext cx="11907298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 txBox="1"/>
          <p:nvPr/>
        </p:nvSpPr>
        <p:spPr>
          <a:xfrm>
            <a:off x="616161" y="428590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616160" y="5146750"/>
            <a:ext cx="10841811" cy="6092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Graphic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suggests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an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increase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over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time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(indicated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Number). 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Likely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 big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breakthrough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around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20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which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significantly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increased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rate. 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CCAFS appears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be the main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site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as it has the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most</a:t>
            </a:r>
            <a:r>
              <a:rPr sz="1600" spc="-9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volume.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7"/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902613" y="5103774"/>
            <a:ext cx="6683891" cy="608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appears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fall mostly between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0-6000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kg. 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Different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sites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also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seem to use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different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payload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mass.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2321051" y="1537361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 txBox="1"/>
          <p:nvPr/>
        </p:nvSpPr>
        <p:spPr>
          <a:xfrm>
            <a:off x="8996711" y="2694261"/>
            <a:ext cx="258903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Success </a:t>
            </a:r>
            <a:r>
              <a:rPr sz="1800" spc="-25" dirty="0">
                <a:latin typeface="Carlito"/>
                <a:cs typeface="Carlito"/>
              </a:rPr>
              <a:t>Rate </a:t>
            </a:r>
            <a:r>
              <a:rPr sz="1800" spc="-20" dirty="0">
                <a:latin typeface="Carlito"/>
                <a:cs typeface="Carlito"/>
              </a:rPr>
              <a:t>Scale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with  </a:t>
            </a:r>
            <a:r>
              <a:rPr sz="1800" dirty="0">
                <a:latin typeface="Carlito"/>
                <a:cs typeface="Carlito"/>
              </a:rPr>
              <a:t>0 as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0%</a:t>
            </a:r>
            <a:endParaRPr sz="180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0.6 as</a:t>
            </a:r>
            <a:r>
              <a:rPr sz="1800" spc="-1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60%  1 as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100%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1075401" y="5156335"/>
            <a:ext cx="10600783" cy="1216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ES-L1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(1),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GEO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(1), HEO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(1)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have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100%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(sample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sizes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parenthesis) 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SSO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(5)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100%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success</a:t>
            </a:r>
            <a:r>
              <a:rPr sz="1600" spc="4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VLEO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(14)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decent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and</a:t>
            </a:r>
            <a:r>
              <a:rPr sz="1600" spc="15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attempts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SO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(1)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0% success</a:t>
            </a:r>
            <a:r>
              <a:rPr sz="1600" spc="8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GTO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(27)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has the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around 50%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but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largest</a:t>
            </a:r>
            <a:r>
              <a:rPr sz="1600" spc="2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sample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902614" y="5003952"/>
            <a:ext cx="10382997" cy="12113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Launch Orbit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preferences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changed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over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sz="1600" spc="-50" dirty="0">
                <a:solidFill>
                  <a:schemeClr val="accent1"/>
                </a:solidFill>
                <a:latin typeface="Carlito"/>
                <a:cs typeface="Carlito"/>
              </a:rPr>
              <a:t>Number. 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Outcome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seems to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correlate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with this</a:t>
            </a:r>
            <a:r>
              <a:rPr sz="1600" spc="12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preference.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SpaceX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started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LEO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orbits which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saw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moderate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LEO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returned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VLEO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recent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launches 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SpaceX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appears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perform better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lower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orbits or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Sun-synchronous</a:t>
            </a:r>
            <a:r>
              <a:rPr sz="1600" spc="27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orbits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902613" y="5044185"/>
            <a:ext cx="10382997" cy="90473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seems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correlate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with</a:t>
            </a:r>
            <a:r>
              <a:rPr sz="1600" spc="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orbit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LEO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SSO seem to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have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relatively low payload</a:t>
            </a:r>
            <a:r>
              <a:rPr sz="1600" spc="13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mass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The other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most successful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orbit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VLEO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only has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values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in the higher end of the</a:t>
            </a:r>
            <a:r>
              <a:rPr sz="1600" spc="8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range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/>
          <p:cNvSpPr/>
          <p:nvPr/>
        </p:nvSpPr>
        <p:spPr>
          <a:xfrm>
            <a:off x="2564892" y="1594903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 txBox="1"/>
          <p:nvPr/>
        </p:nvSpPr>
        <p:spPr>
          <a:xfrm>
            <a:off x="7418578" y="2750057"/>
            <a:ext cx="197421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95% confidence interval  </a:t>
            </a:r>
            <a:r>
              <a:rPr sz="1600" spc="-10" dirty="0">
                <a:latin typeface="Carlito"/>
                <a:cs typeface="Carlito"/>
              </a:rPr>
              <a:t>(light blue</a:t>
            </a:r>
            <a:r>
              <a:rPr sz="1600" spc="-10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shading)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1176019" y="5031310"/>
            <a:ext cx="10109592" cy="6085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generally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increases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over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time since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2013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with a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slight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dip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</a:t>
            </a:r>
            <a:r>
              <a:rPr sz="1600" spc="5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2018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recent years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at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around</a:t>
            </a:r>
            <a:r>
              <a:rPr sz="1600" spc="9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80%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/>
          <p:cNvSpPr/>
          <p:nvPr/>
        </p:nvSpPr>
        <p:spPr>
          <a:xfrm>
            <a:off x="770011" y="2010155"/>
            <a:ext cx="3632825" cy="4015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4783399" y="1911350"/>
            <a:ext cx="6953076" cy="327423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sz="20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launch_site values:  CCAFS SLC-40, KSC LC-39A,</a:t>
            </a:r>
            <a:r>
              <a:rPr sz="20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5"/>
          <p:cNvSpPr/>
          <p:nvPr/>
        </p:nvSpPr>
        <p:spPr>
          <a:xfrm>
            <a:off x="873252" y="1853183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9341611" y="2469007"/>
            <a:ext cx="1837689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5"/>
          <p:cNvSpPr/>
          <p:nvPr/>
        </p:nvSpPr>
        <p:spPr>
          <a:xfrm>
            <a:off x="1274062" y="2263139"/>
            <a:ext cx="5930605" cy="27811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7737475" y="2219960"/>
            <a:ext cx="3978903" cy="2459006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/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8291830" y="2060575"/>
            <a:ext cx="3166142" cy="220008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sz="20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sz="20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/>
          <p:cNvSpPr/>
          <p:nvPr/>
        </p:nvSpPr>
        <p:spPr>
          <a:xfrm>
            <a:off x="1153667" y="2223516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7521067" y="2172462"/>
            <a:ext cx="3239770" cy="2364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5"/>
          <p:cNvSpPr/>
          <p:nvPr/>
        </p:nvSpPr>
        <p:spPr>
          <a:xfrm>
            <a:off x="838200" y="2183892"/>
            <a:ext cx="7066026" cy="3242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8336947" y="2630169"/>
            <a:ext cx="3198561" cy="173739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noninclusively.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808704"/>
            <a:ext cx="10194767" cy="4618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142875" indent="-342900">
              <a:spcBef>
                <a:spcPts val="359"/>
              </a:spcBef>
              <a:tabLst>
                <a:tab pos="240665" algn="l"/>
                <a:tab pos="241300" algn="l"/>
              </a:tabLst>
            </a:pPr>
            <a:r>
              <a:rPr lang="en-US" sz="2200" spc="-20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Collected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data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from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public SpaceX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API and </a:t>
            </a:r>
            <a:r>
              <a:rPr lang="en-US" sz="2200" spc="-10" dirty="0">
                <a:solidFill>
                  <a:schemeClr val="tx1"/>
                </a:solidFill>
                <a:latin typeface="Abadi" panose="020B0604020104020204"/>
                <a:cs typeface="Carlito"/>
              </a:rPr>
              <a:t>SpaceX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Wikipedia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page.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Created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labels 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column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‘class’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which classifies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Explored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data </a:t>
            </a:r>
            <a:r>
              <a:rPr lang="en-US" sz="2200" spc="-10" dirty="0">
                <a:solidFill>
                  <a:schemeClr val="tx1"/>
                </a:solidFill>
                <a:latin typeface="Abadi" panose="020B0604020104020204"/>
                <a:cs typeface="Carlito"/>
              </a:rPr>
              <a:t>using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  <a:cs typeface="Carlito"/>
              </a:rPr>
              <a:t>SQL, 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visualization,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folium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maps,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dashboards.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Gathered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relevant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columns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be </a:t>
            </a:r>
            <a:r>
              <a:rPr lang="en-US" sz="2200" spc="-10" dirty="0">
                <a:solidFill>
                  <a:schemeClr val="tx1"/>
                </a:solidFill>
                <a:latin typeface="Abadi" panose="020B0604020104020204"/>
                <a:cs typeface="Carlito"/>
              </a:rPr>
              <a:t>used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as 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features.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Changed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all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categorical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variables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binary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using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one hot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encoding. 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Standardized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used </a:t>
            </a:r>
            <a:r>
              <a:rPr lang="en-US" sz="2200" spc="-20" dirty="0" err="1">
                <a:solidFill>
                  <a:schemeClr val="tx1"/>
                </a:solidFill>
                <a:latin typeface="Abadi" panose="020B0604020104020204"/>
                <a:cs typeface="Carlito"/>
              </a:rPr>
              <a:t>GridSearchCV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find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best </a:t>
            </a:r>
            <a:r>
              <a:rPr lang="en-US" sz="2200" spc="-40" dirty="0">
                <a:solidFill>
                  <a:schemeClr val="tx1"/>
                </a:solidFill>
                <a:latin typeface="Abadi" panose="020B0604020104020204"/>
                <a:cs typeface="Carlito"/>
              </a:rPr>
              <a:t>parameters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for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machine learning  models.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Visualize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accuracy score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  <a:cs typeface="Carlito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all</a:t>
            </a:r>
            <a:r>
              <a:rPr lang="en-US" sz="2200" spc="-40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models.</a:t>
            </a:r>
            <a:endParaRPr lang="en-US" sz="22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</a:pPr>
            <a:endParaRPr lang="en-US" sz="22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 marL="241300" marR="5080">
              <a:lnSpc>
                <a:spcPct val="90900"/>
              </a:lnSpc>
              <a:spcBef>
                <a:spcPts val="1645"/>
              </a:spcBef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Four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machine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learning models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were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produced: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Logistic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Regression,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Support </a:t>
            </a:r>
            <a:r>
              <a:rPr lang="en-US" sz="2200" spc="-50" dirty="0">
                <a:solidFill>
                  <a:schemeClr val="tx1"/>
                </a:solidFill>
                <a:latin typeface="Abadi" panose="020B0604020104020204"/>
                <a:cs typeface="Carlito"/>
              </a:rPr>
              <a:t>Vector 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Machine,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Decision </a:t>
            </a:r>
            <a:r>
              <a:rPr lang="en-US" sz="2200" spc="-80" dirty="0">
                <a:solidFill>
                  <a:schemeClr val="tx1"/>
                </a:solidFill>
                <a:latin typeface="Abadi" panose="020B0604020104020204"/>
                <a:cs typeface="Carlito"/>
              </a:rPr>
              <a:t>Tree </a:t>
            </a:r>
            <a:r>
              <a:rPr lang="en-US" sz="2200" spc="-45" dirty="0">
                <a:solidFill>
                  <a:schemeClr val="tx1"/>
                </a:solidFill>
                <a:latin typeface="Abadi" panose="020B0604020104020204"/>
                <a:cs typeface="Carlito"/>
              </a:rPr>
              <a:t>Classifier,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and K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Nearest Neighbors.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All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produced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similar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results 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with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accuracy </a:t>
            </a:r>
            <a:r>
              <a:rPr lang="en-US" sz="2200" spc="-45" dirty="0">
                <a:solidFill>
                  <a:schemeClr val="tx1"/>
                </a:solidFill>
                <a:latin typeface="Abadi" panose="020B0604020104020204"/>
                <a:cs typeface="Carlito"/>
              </a:rPr>
              <a:t>rate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  <a:cs typeface="Carlito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about 83.33%. All models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over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predicted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More 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is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needed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for </a:t>
            </a:r>
            <a:r>
              <a:rPr lang="en-US" sz="2200" spc="-40" dirty="0">
                <a:solidFill>
                  <a:schemeClr val="tx1"/>
                </a:solidFill>
                <a:latin typeface="Abadi" panose="020B0604020104020204"/>
                <a:cs typeface="Carlito"/>
              </a:rPr>
              <a:t>better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model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determination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and</a:t>
            </a:r>
            <a:r>
              <a:rPr lang="en-US" sz="2200" spc="204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200" spc="-50" dirty="0">
                <a:solidFill>
                  <a:schemeClr val="tx1"/>
                </a:solidFill>
                <a:latin typeface="Abadi" panose="020B0604020104020204"/>
                <a:cs typeface="Carlito"/>
              </a:rPr>
              <a:t>accuracy.</a:t>
            </a:r>
            <a:endParaRPr lang="en-US" sz="22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tx1"/>
              </a:solidFill>
              <a:latin typeface="Abadi" panose="020B0604020104020204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/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7094136" y="1818752"/>
            <a:ext cx="3717890" cy="43408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sz="200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sz="200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/>
          <p:cNvSpPr/>
          <p:nvPr/>
        </p:nvSpPr>
        <p:spPr>
          <a:xfrm>
            <a:off x="838200" y="1745600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6986778" y="2105609"/>
            <a:ext cx="4516120" cy="23545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sz="20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sz="20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/>
          <p:cNvSpPr/>
          <p:nvPr/>
        </p:nvSpPr>
        <p:spPr>
          <a:xfrm>
            <a:off x="361740" y="2280976"/>
            <a:ext cx="7079951" cy="2426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8170349" y="1954687"/>
            <a:ext cx="3287623" cy="27520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5"/>
          <p:cNvSpPr/>
          <p:nvPr/>
        </p:nvSpPr>
        <p:spPr>
          <a:xfrm>
            <a:off x="478536" y="2307335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7546312" y="2055822"/>
            <a:ext cx="4084856" cy="352199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sz="200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Locations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/>
          <p:nvPr/>
        </p:nvSpPr>
        <p:spPr>
          <a:xfrm>
            <a:off x="820013" y="5612680"/>
            <a:ext cx="98825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Color coded Launch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2889504" y="1466529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/>
          <p:nvPr/>
        </p:nvSpPr>
        <p:spPr>
          <a:xfrm>
            <a:off x="1232712" y="5155695"/>
            <a:ext cx="10076180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Key Location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/>
          <p:cNvGrpSpPr/>
          <p:nvPr/>
        </p:nvGrpSpPr>
        <p:grpSpPr>
          <a:xfrm>
            <a:off x="2802635" y="3552444"/>
            <a:ext cx="7505700" cy="1562100"/>
            <a:chOff x="2802635" y="3552444"/>
            <a:chExt cx="7505700" cy="1562100"/>
          </a:xfrm>
        </p:grpSpPr>
        <p:sp>
          <p:nvSpPr>
            <p:cNvPr id="9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3"/>
          <p:cNvSpPr txBox="1"/>
          <p:nvPr/>
        </p:nvSpPr>
        <p:spPr>
          <a:xfrm>
            <a:off x="913453" y="5289871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Successful Launches Across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4355591" y="1923288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7970519" y="2189988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 txBox="1"/>
          <p:nvPr/>
        </p:nvSpPr>
        <p:spPr>
          <a:xfrm>
            <a:off x="848055" y="4796409"/>
            <a:ext cx="1075182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2628565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43022" y="1568582"/>
            <a:ext cx="5660840" cy="2855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0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US" sz="20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Commercial 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/>
                <a:cs typeface="Carlito"/>
              </a:rPr>
              <a:t>Space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Age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is</a:t>
            </a:r>
            <a:r>
              <a:rPr lang="en-US" sz="2000" spc="50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0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Here</a:t>
            </a:r>
            <a:endParaRPr lang="en-US" sz="20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tabLst>
                <a:tab pos="253365" algn="l"/>
                <a:tab pos="254000" algn="l"/>
              </a:tabLst>
            </a:pPr>
            <a:r>
              <a:rPr lang="en-US" sz="20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Space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X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has </a:t>
            </a:r>
            <a:r>
              <a:rPr lang="en-US" sz="20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best pricing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($62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million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vs.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$165 million</a:t>
            </a:r>
            <a:r>
              <a:rPr lang="en-US" sz="2000" spc="25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USD)</a:t>
            </a:r>
            <a:endParaRPr lang="en-US" sz="20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US" sz="20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Largely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due </a:t>
            </a:r>
            <a:r>
              <a:rPr lang="en-US" sz="20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ability </a:t>
            </a:r>
            <a:r>
              <a:rPr lang="en-US" sz="20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recover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part </a:t>
            </a:r>
            <a:r>
              <a:rPr lang="en-US" sz="2000" dirty="0">
                <a:solidFill>
                  <a:schemeClr val="tx1"/>
                </a:solidFill>
                <a:latin typeface="Abadi" panose="020B0604020104020204"/>
                <a:cs typeface="Carlito"/>
              </a:rPr>
              <a:t>of </a:t>
            </a:r>
            <a:r>
              <a:rPr lang="en-US" sz="2000" spc="-45" dirty="0">
                <a:solidFill>
                  <a:schemeClr val="tx1"/>
                </a:solidFill>
                <a:latin typeface="Abadi" panose="020B0604020104020204"/>
                <a:cs typeface="Carlito"/>
              </a:rPr>
              <a:t>rocket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(Stage</a:t>
            </a:r>
            <a:r>
              <a:rPr lang="en-US" sz="2000" spc="135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1)</a:t>
            </a:r>
            <a:endParaRPr lang="en-US" sz="20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r>
              <a:rPr lang="en-US" sz="20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Space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Y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wants </a:t>
            </a:r>
            <a:r>
              <a:rPr lang="en-US" sz="20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compete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with 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/>
                <a:cs typeface="Carlito"/>
              </a:rPr>
              <a:t>Space</a:t>
            </a:r>
            <a:r>
              <a:rPr lang="en-US" sz="2000" spc="60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X</a:t>
            </a:r>
            <a:endParaRPr lang="en-US" sz="20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</a:pPr>
            <a:endParaRPr lang="en-US" sz="20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BB562C"/>
              </a:buClr>
            </a:pPr>
            <a:endParaRPr lang="en-US" sz="2000" dirty="0">
              <a:solidFill>
                <a:schemeClr val="tx1"/>
              </a:solidFill>
              <a:latin typeface="Abadi" panose="020B0604020104020204"/>
              <a:cs typeface="Carlito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356108" y="1424630"/>
            <a:ext cx="4043171" cy="404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/>
          <p:cNvSpPr txBox="1"/>
          <p:nvPr/>
        </p:nvSpPr>
        <p:spPr>
          <a:xfrm>
            <a:off x="356108" y="5669943"/>
            <a:ext cx="2542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SpaceX </a:t>
            </a:r>
            <a:r>
              <a:rPr sz="1400" spc="-20" dirty="0">
                <a:latin typeface="Carlito"/>
                <a:cs typeface="Carlito"/>
              </a:rPr>
              <a:t>Falcon </a:t>
            </a:r>
            <a:r>
              <a:rPr sz="1400" dirty="0">
                <a:latin typeface="Carlito"/>
                <a:cs typeface="Carlito"/>
              </a:rPr>
              <a:t>9 </a:t>
            </a:r>
            <a:r>
              <a:rPr sz="1400" spc="-25" dirty="0">
                <a:latin typeface="Carlito"/>
                <a:cs typeface="Carlito"/>
              </a:rPr>
              <a:t>Rocket </a:t>
            </a:r>
            <a:r>
              <a:rPr sz="1400" dirty="0">
                <a:latin typeface="Carlito"/>
                <a:cs typeface="Carlito"/>
              </a:rPr>
              <a:t>– </a:t>
            </a:r>
            <a:r>
              <a:rPr sz="1400" spc="-5" dirty="0">
                <a:latin typeface="Carlito"/>
                <a:cs typeface="Carlito"/>
              </a:rPr>
              <a:t>The</a:t>
            </a:r>
            <a:r>
              <a:rPr sz="1400" spc="-185" dirty="0">
                <a:latin typeface="Carlito"/>
                <a:cs typeface="Carlito"/>
              </a:rPr>
              <a:t> </a:t>
            </a:r>
            <a:r>
              <a:rPr sz="1400" spc="-45" dirty="0">
                <a:latin typeface="Carlito"/>
                <a:cs typeface="Carlito"/>
              </a:rPr>
              <a:t>Verge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10948416" y="6568541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  <a:t>4</a:t>
            </a:fld>
            <a:endParaRPr sz="1050">
              <a:latin typeface="Carlito"/>
              <a:cs typeface="Carlito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600245" y="1305812"/>
            <a:ext cx="2628565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Background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600245" y="4927350"/>
            <a:ext cx="2628565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Problem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3022" y="5789640"/>
            <a:ext cx="6994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0" dirty="0">
                <a:latin typeface="Abadi" panose="020B0604020104020204"/>
                <a:cs typeface="Carlito"/>
              </a:rPr>
              <a:t>Space </a:t>
            </a:r>
            <a:r>
              <a:rPr lang="en-US" sz="2000" spc="-5" dirty="0">
                <a:latin typeface="Abadi" panose="020B0604020104020204"/>
                <a:cs typeface="Carlito"/>
              </a:rPr>
              <a:t>Y </a:t>
            </a:r>
            <a:r>
              <a:rPr lang="en-US" sz="2000" spc="-25" dirty="0">
                <a:latin typeface="Abadi" panose="020B0604020104020204"/>
                <a:cs typeface="Carlito"/>
              </a:rPr>
              <a:t>tasks </a:t>
            </a:r>
            <a:r>
              <a:rPr lang="en-US" sz="2000" spc="-5" dirty="0">
                <a:latin typeface="Abadi" panose="020B0604020104020204"/>
                <a:cs typeface="Carlito"/>
              </a:rPr>
              <a:t>us </a:t>
            </a:r>
            <a:r>
              <a:rPr lang="en-US" sz="2000" spc="-30" dirty="0">
                <a:latin typeface="Abadi" panose="020B0604020104020204"/>
                <a:cs typeface="Carlito"/>
              </a:rPr>
              <a:t>to </a:t>
            </a:r>
            <a:r>
              <a:rPr lang="en-US" sz="2000" spc="-25" dirty="0">
                <a:latin typeface="Abadi" panose="020B0604020104020204"/>
                <a:cs typeface="Carlito"/>
              </a:rPr>
              <a:t>train </a:t>
            </a:r>
            <a:r>
              <a:rPr lang="en-US" sz="2000" spc="-5" dirty="0">
                <a:latin typeface="Abadi" panose="020B0604020104020204"/>
                <a:cs typeface="Carlito"/>
              </a:rPr>
              <a:t>a machine learning model </a:t>
            </a:r>
            <a:r>
              <a:rPr lang="en-US" sz="2000" spc="-60" dirty="0">
                <a:latin typeface="Abadi" panose="020B0604020104020204"/>
                <a:cs typeface="Carlito"/>
              </a:rPr>
              <a:t>to  </a:t>
            </a:r>
            <a:r>
              <a:rPr lang="en-US" sz="2000" spc="-20" dirty="0">
                <a:latin typeface="Abadi" panose="020B0604020104020204"/>
                <a:cs typeface="Carlito"/>
              </a:rPr>
              <a:t>predict successful </a:t>
            </a:r>
            <a:r>
              <a:rPr lang="en-US" sz="2000" spc="-25" dirty="0">
                <a:latin typeface="Abadi" panose="020B0604020104020204"/>
                <a:cs typeface="Carlito"/>
              </a:rPr>
              <a:t>Stage </a:t>
            </a:r>
            <a:r>
              <a:rPr lang="en-US" sz="2000" spc="-5" dirty="0">
                <a:latin typeface="Abadi" panose="020B0604020104020204"/>
                <a:cs typeface="Carlito"/>
              </a:rPr>
              <a:t>1</a:t>
            </a:r>
            <a:r>
              <a:rPr lang="en-US" sz="2000" spc="45" dirty="0">
                <a:latin typeface="Abadi" panose="020B0604020104020204"/>
                <a:cs typeface="Carlito"/>
              </a:rPr>
              <a:t> </a:t>
            </a:r>
            <a:r>
              <a:rPr lang="en-US" sz="2000" spc="-25" dirty="0">
                <a:latin typeface="Abadi" panose="020B0604020104020204"/>
                <a:cs typeface="Carlito"/>
              </a:rPr>
              <a:t>recovery</a:t>
            </a:r>
            <a:endParaRPr lang="en-US" sz="2000" dirty="0">
              <a:latin typeface="Abadi" panose="020B0604020104020204"/>
              <a:cs typeface="Carl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Hi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gh Success rate Launch 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8031480" y="2429255"/>
            <a:ext cx="324611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 txBox="1"/>
          <p:nvPr/>
        </p:nvSpPr>
        <p:spPr>
          <a:xfrm>
            <a:off x="1176019" y="5068061"/>
            <a:ext cx="916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Mass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vs. Success vs. Booster Version Category 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object 4"/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 txBox="1"/>
          <p:nvPr/>
        </p:nvSpPr>
        <p:spPr>
          <a:xfrm>
            <a:off x="683288" y="4868926"/>
            <a:ext cx="10349802" cy="1454244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Plotly dashboard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6100" y="1428070"/>
            <a:ext cx="5076444" cy="3337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 txBox="1"/>
          <p:nvPr/>
        </p:nvSpPr>
        <p:spPr>
          <a:xfrm>
            <a:off x="770011" y="5000396"/>
            <a:ext cx="10515600" cy="119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All models had virtually the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same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accuracy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on the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test set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at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83.33% </a:t>
            </a:r>
            <a:r>
              <a:rPr sz="1600" spc="-45" dirty="0">
                <a:solidFill>
                  <a:schemeClr val="accent1"/>
                </a:solidFill>
                <a:latin typeface="Carlito"/>
                <a:cs typeface="Carlito"/>
              </a:rPr>
              <a:t>accuracy. 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It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should be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noted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that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test size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small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at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only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sample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size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of</a:t>
            </a:r>
            <a:r>
              <a:rPr sz="1600" spc="-204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18.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can cause large variance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accuracy results,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such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as those in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Decision </a:t>
            </a:r>
            <a:r>
              <a:rPr sz="1600" spc="-65" dirty="0">
                <a:solidFill>
                  <a:schemeClr val="accent1"/>
                </a:solidFill>
                <a:latin typeface="Carlito"/>
                <a:cs typeface="Carlito"/>
              </a:rPr>
              <a:t>Tree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Classifier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model in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repeated</a:t>
            </a:r>
            <a:r>
              <a:rPr sz="1600" spc="6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runs.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-55" dirty="0">
                <a:solidFill>
                  <a:schemeClr val="accent1"/>
                </a:solidFill>
                <a:latin typeface="Carlito"/>
                <a:cs typeface="Carlito"/>
              </a:rPr>
              <a:t>We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likely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need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more data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determine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best</a:t>
            </a:r>
            <a:r>
              <a:rPr sz="1600" spc="114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model.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75432" y="1480455"/>
            <a:ext cx="4541520" cy="3453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381" y="2363851"/>
            <a:ext cx="21621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Correct predictions are  </a:t>
            </a:r>
            <a:r>
              <a:rPr sz="1800" spc="-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diagonal </a:t>
            </a:r>
            <a:r>
              <a:rPr sz="1800" spc="-20" dirty="0">
                <a:latin typeface="Carlito"/>
                <a:cs typeface="Carlito"/>
              </a:rPr>
              <a:t>from </a:t>
            </a:r>
            <a:r>
              <a:rPr sz="1800" spc="-15" dirty="0">
                <a:latin typeface="Carlito"/>
                <a:cs typeface="Carlito"/>
              </a:rPr>
              <a:t>top  </a:t>
            </a:r>
            <a:r>
              <a:rPr sz="1800" spc="-5" dirty="0">
                <a:latin typeface="Carlito"/>
                <a:cs typeface="Carlito"/>
              </a:rPr>
              <a:t>left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20" dirty="0">
                <a:latin typeface="Carlito"/>
                <a:cs typeface="Carlito"/>
              </a:rPr>
              <a:t>bottom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right.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770011" y="5054879"/>
            <a:ext cx="10515600" cy="1469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Since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all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performed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same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test set,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confusion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matrix is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same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across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all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models.  The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12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when the true label</a:t>
            </a:r>
            <a:r>
              <a:rPr sz="1600" spc="27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was successful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landing.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3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unsuccessful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when the true label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was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unsuccessful</a:t>
            </a:r>
            <a:r>
              <a:rPr sz="1600" spc="1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landing.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3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when the true label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was unsuccessful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(false positives). 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Our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over predict successful</a:t>
            </a:r>
            <a:r>
              <a:rPr sz="1600" spc="13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landings.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12315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Conclusion 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184249" y="1746715"/>
            <a:ext cx="9956800" cy="4346062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0"/>
              </a:spcBef>
              <a:buClr>
                <a:srgbClr val="5079CC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sz="2000" dirty="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rgbClr val="5079CC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sz="2000" dirty="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9"/>
              </a:spcBef>
              <a:buClr>
                <a:srgbClr val="5079CC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sz="20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sz="2000" dirty="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0"/>
              </a:spcBef>
              <a:buClr>
                <a:srgbClr val="5079CC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sz="2000" dirty="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rgbClr val="5079CC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sz="2000" dirty="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5"/>
              </a:spcBef>
              <a:buClr>
                <a:srgbClr val="5079CC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sz="2000" dirty="0">
              <a:latin typeface="Carlito"/>
              <a:cs typeface="Carlito"/>
            </a:endParaRPr>
          </a:p>
          <a:p>
            <a:pPr marL="354965" marR="276860" indent="-342900">
              <a:lnSpc>
                <a:spcPts val="2160"/>
              </a:lnSpc>
              <a:spcBef>
                <a:spcPts val="635"/>
              </a:spcBef>
              <a:buClr>
                <a:srgbClr val="5079CC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Allon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sz="2000" dirty="0">
              <a:latin typeface="Carlito"/>
              <a:cs typeface="Carlito"/>
            </a:endParaRPr>
          </a:p>
          <a:p>
            <a:pPr marL="354965" marR="5080" indent="-342900">
              <a:lnSpc>
                <a:spcPts val="2200"/>
              </a:lnSpc>
              <a:spcBef>
                <a:spcPts val="605"/>
              </a:spcBef>
              <a:buClr>
                <a:srgbClr val="5079CC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20422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176019" y="1496901"/>
            <a:ext cx="8401050" cy="4397999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sz="20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u="heavy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  <a:hlinkClick r:id="rId4"/>
              </a:rPr>
              <a:t>https://</a:t>
            </a:r>
            <a:r>
              <a:rPr lang="en-IN" sz="2000" u="heavy" spc="-10" dirty="0" smtClean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  <a:hlinkClick r:id="rId4"/>
              </a:rPr>
              <a:t>github.com/AravindaSundar/Coursera_Capstone</a:t>
            </a:r>
            <a:r>
              <a:rPr lang="en-IN" sz="2000" u="heavy" spc="-10" dirty="0" smtClean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</a:rPr>
              <a:t/>
            </a:r>
            <a:br>
              <a:rPr lang="en-IN" sz="2000" u="heavy" spc="-10" dirty="0" smtClean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</a:rPr>
            </a:br>
            <a:endParaRPr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  <a:endParaRPr sz="2000" dirty="0">
              <a:latin typeface="Carlito"/>
              <a:cs typeface="Carlito"/>
            </a:endParaRPr>
          </a:p>
          <a:p>
            <a:pPr algn="l"/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Instructors: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Rav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Ahuja, Alex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Aklson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Aije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Egwaikhide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Svetlana Levitan, Romeo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Kienzler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Polong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Lin, Joseph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Santarcangelo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Azim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Hirjani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Hima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Vasudevan,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Saishruthi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Swaminathan, Saeed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Aghabozorgi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Yan Luo</a:t>
            </a:r>
          </a:p>
          <a:p>
            <a:pPr>
              <a:lnSpc>
                <a:spcPct val="100000"/>
              </a:lnSpc>
            </a:pP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sz="20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5"/>
              </a:rPr>
              <a:t>https://www.coursera.org/professional-certificates/ibm-data-science?#instructors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43548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spc="-5" dirty="0" smtClean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Combined </a:t>
            </a:r>
            <a:r>
              <a:rPr lang="en-US" sz="7600" spc="-20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data from </a:t>
            </a:r>
            <a:r>
              <a:rPr lang="en-US" sz="7600" spc="-5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SpaceX public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API and </a:t>
            </a:r>
            <a:r>
              <a:rPr lang="en-US" sz="7600" spc="-5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SpaceX Wikipedia</a:t>
            </a:r>
            <a:r>
              <a:rPr lang="en-US" sz="7600" spc="15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 </a:t>
            </a:r>
            <a:r>
              <a:rPr lang="en-US" sz="7600" spc="-5" dirty="0" smtClean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page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698500" lvl="1" indent="-229235">
              <a:lnSpc>
                <a:spcPct val="12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US" sz="7600" spc="-5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Classifying true landings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as </a:t>
            </a:r>
            <a:r>
              <a:rPr lang="en-US" sz="7600" spc="-5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successful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and </a:t>
            </a:r>
            <a:r>
              <a:rPr lang="en-US" sz="7600" spc="-10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unsuccessful</a:t>
            </a:r>
            <a:r>
              <a:rPr lang="en-US" sz="7600" spc="-50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 </a:t>
            </a:r>
            <a:r>
              <a:rPr lang="en-US" sz="7600" spc="-5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otherwise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 panose="020B0604020104020204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698500" lvl="1" indent="-229235">
              <a:lnSpc>
                <a:spcPct val="120000"/>
              </a:lnSpc>
              <a:spcBef>
                <a:spcPts val="325"/>
              </a:spcBef>
              <a:tabLst>
                <a:tab pos="697865" algn="l"/>
                <a:tab pos="699135" algn="l"/>
              </a:tabLst>
            </a:pPr>
            <a:r>
              <a:rPr lang="en-IN" sz="7600" spc="-45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Tuned </a:t>
            </a:r>
            <a:r>
              <a:rPr lang="en-IN" sz="7600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models </a:t>
            </a:r>
            <a:r>
              <a:rPr lang="en-IN" sz="7600" spc="-5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using</a:t>
            </a:r>
            <a:r>
              <a:rPr lang="en-IN" sz="7600" spc="10" dirty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 </a:t>
            </a:r>
            <a:r>
              <a:rPr lang="en-IN" sz="7600" spc="-20" dirty="0" err="1" smtClean="0">
                <a:solidFill>
                  <a:schemeClr val="bg2">
                    <a:lumMod val="50000"/>
                  </a:schemeClr>
                </a:solidFill>
                <a:latin typeface="Abadi" panose="020B0604020104020204"/>
                <a:cs typeface="Carlito"/>
              </a:rPr>
              <a:t>GridSearchCV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37878"/>
            <a:ext cx="10515600" cy="5225142"/>
          </a:xfrm>
          <a:prstGeom prst="rect">
            <a:avLst/>
          </a:prstGeom>
        </p:spPr>
        <p:txBody>
          <a:bodyPr/>
          <a:lstStyle/>
          <a:p>
            <a:pPr marL="0" marR="42545" indent="0">
              <a:lnSpc>
                <a:spcPct val="100000"/>
              </a:lnSpc>
              <a:spcBef>
                <a:spcPts val="335"/>
              </a:spcBef>
              <a:buNone/>
            </a:pPr>
            <a:r>
              <a:rPr lang="en-IN" sz="2000" spc="-25" dirty="0">
                <a:solidFill>
                  <a:srgbClr val="404040"/>
                </a:solidFill>
                <a:latin typeface="Abadi" panose="020B0604020104020204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process 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/>
                <a:cs typeface="Carlito"/>
              </a:rPr>
              <a:t>involved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a </a:t>
            </a:r>
            <a:r>
              <a:rPr lang="en-IN" sz="2000" spc="-10" dirty="0">
                <a:solidFill>
                  <a:srgbClr val="404040"/>
                </a:solidFill>
                <a:latin typeface="Abadi" panose="020B0604020104020204"/>
                <a:cs typeface="Carlito"/>
              </a:rPr>
              <a:t>combination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API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requests from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Space X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public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API and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web  scraping 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/>
                <a:cs typeface="Carlito"/>
              </a:rPr>
              <a:t>data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a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table in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Space </a:t>
            </a:r>
            <a:r>
              <a:rPr lang="en-IN" sz="2000" spc="-75" dirty="0">
                <a:solidFill>
                  <a:srgbClr val="404040"/>
                </a:solidFill>
                <a:latin typeface="Abadi" panose="020B0604020104020204"/>
                <a:cs typeface="Carlito"/>
              </a:rPr>
              <a:t>X’s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Wikipedia</a:t>
            </a:r>
            <a:r>
              <a:rPr lang="en-IN" sz="2000" spc="-100" dirty="0">
                <a:solidFill>
                  <a:srgbClr val="404040"/>
                </a:solidFill>
                <a:latin typeface="Abadi" panose="020B0604020104020204"/>
                <a:cs typeface="Carlito"/>
              </a:rPr>
              <a:t> </a:t>
            </a:r>
            <a:r>
              <a:rPr lang="en-IN" sz="2000" spc="-45" dirty="0">
                <a:solidFill>
                  <a:srgbClr val="404040"/>
                </a:solidFill>
                <a:latin typeface="Abadi" panose="020B0604020104020204"/>
                <a:cs typeface="Carlito"/>
              </a:rPr>
              <a:t>entry.</a:t>
            </a:r>
            <a:endParaRPr lang="en-IN" sz="2000" dirty="0">
              <a:latin typeface="Abadi" panose="020B0604020104020204"/>
              <a:cs typeface="Carlito"/>
            </a:endParaRPr>
          </a:p>
          <a:p>
            <a:pPr marL="0" marR="356235" indent="0">
              <a:lnSpc>
                <a:spcPct val="100000"/>
              </a:lnSpc>
              <a:spcBef>
                <a:spcPts val="1115"/>
              </a:spcBef>
              <a:buNone/>
            </a:pP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The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next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slide will show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API and the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one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after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will show 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from</a:t>
            </a:r>
            <a:r>
              <a:rPr lang="en-IN" sz="2000" spc="-110" dirty="0">
                <a:solidFill>
                  <a:srgbClr val="404040"/>
                </a:solidFill>
                <a:latin typeface="Abadi" panose="020B0604020104020204"/>
                <a:cs typeface="Carlito"/>
              </a:rPr>
              <a:t> </a:t>
            </a:r>
            <a:r>
              <a:rPr lang="en-IN" sz="2000" spc="-10" dirty="0" err="1">
                <a:solidFill>
                  <a:srgbClr val="404040"/>
                </a:solidFill>
                <a:latin typeface="Abadi" panose="020B0604020104020204"/>
                <a:cs typeface="Carlito"/>
              </a:rPr>
              <a:t>webscraping</a:t>
            </a:r>
            <a:r>
              <a:rPr lang="en-IN" sz="2000" spc="-10" dirty="0">
                <a:solidFill>
                  <a:srgbClr val="404040"/>
                </a:solidFill>
                <a:latin typeface="Abadi" panose="020B0604020104020204"/>
                <a:cs typeface="Carlito"/>
              </a:rPr>
              <a:t>.</a:t>
            </a:r>
            <a:endParaRPr lang="en-IN" sz="2000" dirty="0">
              <a:latin typeface="Abadi" panose="020B0604020104020204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145"/>
              </a:spcBef>
              <a:buNone/>
            </a:pPr>
            <a:r>
              <a:rPr lang="en-IN" sz="2000" b="1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Space X API </a:t>
            </a:r>
            <a:r>
              <a:rPr lang="en-IN" sz="2000" b="1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Data</a:t>
            </a:r>
            <a:r>
              <a:rPr lang="en-IN" sz="2000" b="1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 </a:t>
            </a:r>
            <a:r>
              <a:rPr lang="en-IN" sz="2000" b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Columns:</a:t>
            </a:r>
            <a:endParaRPr lang="en-IN" sz="2000" b="1" dirty="0">
              <a:latin typeface="Abadi" panose="020B0604020104020204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IN" sz="2000" spc="-30" dirty="0" err="1">
                <a:solidFill>
                  <a:srgbClr val="404040"/>
                </a:solidFill>
                <a:latin typeface="Abadi" panose="020B0604020104020204"/>
                <a:cs typeface="Carlito"/>
              </a:rPr>
              <a:t>FlightNumber</a:t>
            </a:r>
            <a:r>
              <a:rPr lang="en-IN" sz="2000" spc="-30" dirty="0">
                <a:solidFill>
                  <a:srgbClr val="404040"/>
                </a:solidFill>
                <a:latin typeface="Abadi" panose="020B0604020104020204"/>
                <a:cs typeface="Carlito"/>
              </a:rPr>
              <a:t>,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Date, </a:t>
            </a:r>
            <a:r>
              <a:rPr lang="en-IN" sz="2000" spc="-25" dirty="0" err="1">
                <a:solidFill>
                  <a:srgbClr val="404040"/>
                </a:solidFill>
                <a:latin typeface="Abadi" panose="020B0604020104020204"/>
                <a:cs typeface="Carlito"/>
              </a:rPr>
              <a:t>BoosterVersion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/>
                <a:cs typeface="Carlito"/>
              </a:rPr>
              <a:t>, </a:t>
            </a:r>
            <a:r>
              <a:rPr lang="en-IN" sz="2000" spc="-20" dirty="0" err="1">
                <a:solidFill>
                  <a:srgbClr val="404040"/>
                </a:solidFill>
                <a:latin typeface="Abadi" panose="020B0604020104020204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Orbit, </a:t>
            </a:r>
            <a:r>
              <a:rPr lang="en-IN" sz="2000" spc="-5" dirty="0" err="1">
                <a:solidFill>
                  <a:srgbClr val="404040"/>
                </a:solidFill>
                <a:latin typeface="Abadi" panose="020B0604020104020204"/>
                <a:cs typeface="Carlito"/>
              </a:rPr>
              <a:t>LaunchSite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, </a:t>
            </a:r>
            <a:r>
              <a:rPr lang="en-IN" sz="2000" spc="-15" dirty="0">
                <a:solidFill>
                  <a:srgbClr val="404040"/>
                </a:solidFill>
                <a:latin typeface="Abadi" panose="020B0604020104020204"/>
                <a:cs typeface="Carlito"/>
              </a:rPr>
              <a:t>Outcome,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Flights,</a:t>
            </a:r>
            <a:r>
              <a:rPr lang="en-IN" sz="2000" spc="55" dirty="0">
                <a:solidFill>
                  <a:srgbClr val="404040"/>
                </a:solidFill>
                <a:latin typeface="Abadi" panose="020B0604020104020204"/>
                <a:cs typeface="Carlito"/>
              </a:rPr>
              <a:t> </a:t>
            </a:r>
            <a:r>
              <a:rPr lang="en-IN" sz="2000" dirty="0" err="1">
                <a:solidFill>
                  <a:srgbClr val="404040"/>
                </a:solidFill>
                <a:latin typeface="Abadi" panose="020B0604020104020204"/>
                <a:cs typeface="Carlito"/>
              </a:rPr>
              <a:t>GridFins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,</a:t>
            </a:r>
            <a:endParaRPr lang="en-IN" sz="2000" dirty="0">
              <a:latin typeface="Abadi" panose="020B0604020104020204"/>
              <a:cs typeface="Carlit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Reused, Legs, </a:t>
            </a:r>
            <a:r>
              <a:rPr lang="en-IN" sz="2000" spc="-10" dirty="0" err="1">
                <a:solidFill>
                  <a:srgbClr val="404040"/>
                </a:solidFill>
                <a:latin typeface="Abadi" panose="020B0604020104020204"/>
                <a:cs typeface="Carlito"/>
              </a:rPr>
              <a:t>LandingPad</a:t>
            </a:r>
            <a:r>
              <a:rPr lang="en-IN" sz="2000" spc="-10" dirty="0">
                <a:solidFill>
                  <a:srgbClr val="404040"/>
                </a:solidFill>
                <a:latin typeface="Abadi" panose="020B0604020104020204"/>
                <a:cs typeface="Carlito"/>
              </a:rPr>
              <a:t>,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Block, </a:t>
            </a:r>
            <a:r>
              <a:rPr lang="en-IN" sz="2000" spc="-10" dirty="0" err="1">
                <a:solidFill>
                  <a:srgbClr val="404040"/>
                </a:solidFill>
                <a:latin typeface="Abadi" panose="020B0604020104020204"/>
                <a:cs typeface="Carlito"/>
              </a:rPr>
              <a:t>ReusedCount</a:t>
            </a:r>
            <a:r>
              <a:rPr lang="en-IN" sz="2000" spc="-10" dirty="0">
                <a:solidFill>
                  <a:srgbClr val="404040"/>
                </a:solidFill>
                <a:latin typeface="Abadi" panose="020B0604020104020204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Serial, Longitude,</a:t>
            </a:r>
            <a:r>
              <a:rPr lang="en-IN" sz="2000" spc="-229" dirty="0">
                <a:solidFill>
                  <a:srgbClr val="404040"/>
                </a:solidFill>
                <a:latin typeface="Abadi" panose="020B0604020104020204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Latitude</a:t>
            </a:r>
            <a:endParaRPr lang="en-IN" sz="2000" dirty="0">
              <a:latin typeface="Abadi" panose="020B0604020104020204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105"/>
              </a:spcBef>
              <a:buNone/>
            </a:pPr>
            <a:r>
              <a:rPr lang="en-IN" sz="2000" b="1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Wikipedia </a:t>
            </a:r>
            <a:r>
              <a:rPr lang="en-IN" sz="2000" b="1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Webscrape</a:t>
            </a:r>
            <a:r>
              <a:rPr lang="en-IN" sz="2000" b="1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 Data</a:t>
            </a:r>
            <a:r>
              <a:rPr lang="en-IN" sz="2000" b="1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 </a:t>
            </a:r>
            <a:r>
              <a:rPr lang="en-IN" sz="2000" b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Columns:</a:t>
            </a:r>
            <a:endParaRPr lang="en-IN" sz="2000" b="1" dirty="0">
              <a:latin typeface="Abadi" panose="020B0604020104020204"/>
              <a:cs typeface="Carlito"/>
            </a:endParaRPr>
          </a:p>
          <a:p>
            <a:pPr marL="0" marR="837565" indent="0">
              <a:lnSpc>
                <a:spcPct val="100000"/>
              </a:lnSpc>
              <a:spcBef>
                <a:spcPts val="1440"/>
              </a:spcBef>
              <a:buNone/>
            </a:pPr>
            <a:r>
              <a:rPr lang="en-IN" sz="2000" spc="-15" dirty="0">
                <a:solidFill>
                  <a:srgbClr val="404040"/>
                </a:solidFill>
                <a:latin typeface="Abadi" panose="020B0604020104020204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No.,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site, 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/>
                <a:cs typeface="Carlito"/>
              </a:rPr>
              <a:t>Payload, </a:t>
            </a:r>
            <a:r>
              <a:rPr lang="en-IN" sz="2000" spc="-20" dirty="0" err="1">
                <a:solidFill>
                  <a:srgbClr val="404040"/>
                </a:solidFill>
                <a:latin typeface="Abadi" panose="020B0604020104020204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Orbit, </a:t>
            </a:r>
            <a:r>
              <a:rPr lang="en-IN" sz="2000" spc="-60" dirty="0">
                <a:solidFill>
                  <a:srgbClr val="404040"/>
                </a:solidFill>
                <a:latin typeface="Abadi" panose="020B0604020104020204"/>
                <a:cs typeface="Carlito"/>
              </a:rPr>
              <a:t>Customer,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Abadi" panose="020B0604020104020204"/>
                <a:cs typeface="Carlito"/>
              </a:rPr>
              <a:t>outcome, </a:t>
            </a:r>
            <a:r>
              <a:rPr lang="en-IN" sz="2000" spc="-45" dirty="0">
                <a:solidFill>
                  <a:srgbClr val="404040"/>
                </a:solidFill>
                <a:latin typeface="Abadi" panose="020B0604020104020204"/>
                <a:cs typeface="Carlito"/>
              </a:rPr>
              <a:t>Version  </a:t>
            </a:r>
            <a:r>
              <a:rPr lang="en-IN" sz="2000" spc="-60" dirty="0">
                <a:solidFill>
                  <a:srgbClr val="404040"/>
                </a:solidFill>
                <a:latin typeface="Abadi" panose="020B0604020104020204"/>
                <a:cs typeface="Carlito"/>
              </a:rPr>
              <a:t>Booster,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Booster </a:t>
            </a:r>
            <a:r>
              <a:rPr lang="en-IN" sz="2000" dirty="0">
                <a:solidFill>
                  <a:srgbClr val="404040"/>
                </a:solidFill>
                <a:latin typeface="Abadi" panose="020B0604020104020204"/>
                <a:cs typeface="Carlito"/>
              </a:rPr>
              <a:t>landing,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/>
                <a:cs typeface="Carlito"/>
              </a:rPr>
              <a:t>Date,</a:t>
            </a:r>
            <a:r>
              <a:rPr lang="en-IN" sz="2000" spc="40" dirty="0">
                <a:solidFill>
                  <a:srgbClr val="404040"/>
                </a:solidFill>
                <a:latin typeface="Abadi" panose="020B0604020104020204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/>
                <a:cs typeface="Carlito"/>
              </a:rPr>
              <a:t>Time</a:t>
            </a:r>
            <a:endParaRPr lang="en-IN" sz="2000" dirty="0">
              <a:latin typeface="Abadi" panose="020B0604020104020204"/>
              <a:cs typeface="Carlito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91886" y="1800225"/>
            <a:ext cx="444946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b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/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https://github.com/AravindaSundar/Coursera_Capstone/blob/main/Data%20Collection%20Api.ipynb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8" name="object 7"/>
          <p:cNvGrpSpPr/>
          <p:nvPr/>
        </p:nvGrpSpPr>
        <p:grpSpPr>
          <a:xfrm>
            <a:off x="5535934" y="2040976"/>
            <a:ext cx="1851660" cy="1607820"/>
            <a:chOff x="4782311" y="1478280"/>
            <a:chExt cx="1851660" cy="1607820"/>
          </a:xfrm>
          <a:solidFill>
            <a:schemeClr val="accent1"/>
          </a:solidFill>
        </p:grpSpPr>
        <p:sp>
          <p:nvSpPr>
            <p:cNvPr id="9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10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11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12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</p:grpSp>
      <p:sp>
        <p:nvSpPr>
          <p:cNvPr id="13" name="object 12"/>
          <p:cNvSpPr txBox="1"/>
          <p:nvPr/>
        </p:nvSpPr>
        <p:spPr>
          <a:xfrm>
            <a:off x="5769488" y="2328757"/>
            <a:ext cx="1327150" cy="65210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Abadi" panose="020B0604020104020204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Abadi" panose="020B0604020104020204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Abadi" panose="020B0604020104020204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Abadi" panose="020B0604020104020204"/>
                <a:cs typeface="Carlito"/>
              </a:rPr>
              <a:t>X  APIs)</a:t>
            </a:r>
            <a:endParaRPr sz="1500">
              <a:latin typeface="Abadi" panose="020B0604020104020204"/>
              <a:cs typeface="Carlito"/>
            </a:endParaRPr>
          </a:p>
        </p:txBody>
      </p:sp>
      <p:grpSp>
        <p:nvGrpSpPr>
          <p:cNvPr id="14" name="object 13"/>
          <p:cNvGrpSpPr/>
          <p:nvPr/>
        </p:nvGrpSpPr>
        <p:grpSpPr>
          <a:xfrm>
            <a:off x="5535934" y="3369903"/>
            <a:ext cx="1851660" cy="1607820"/>
            <a:chOff x="4782311" y="2807207"/>
            <a:chExt cx="1851660" cy="1607820"/>
          </a:xfrm>
          <a:solidFill>
            <a:schemeClr val="accent1"/>
          </a:solidFill>
        </p:grpSpPr>
        <p:sp>
          <p:nvSpPr>
            <p:cNvPr id="16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18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19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</p:grpSp>
      <p:sp>
        <p:nvSpPr>
          <p:cNvPr id="20" name="object 19"/>
          <p:cNvSpPr txBox="1"/>
          <p:nvPr/>
        </p:nvSpPr>
        <p:spPr>
          <a:xfrm>
            <a:off x="5769488" y="3449279"/>
            <a:ext cx="1332865" cy="1093889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Abadi" panose="020B0604020104020204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Abadi" panose="020B0604020104020204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Abadi" panose="020B0604020104020204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Abadi" panose="020B0604020104020204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Abadi" panose="020B0604020104020204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Abadi" panose="020B0604020104020204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Abadi" panose="020B0604020104020204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Abadi" panose="020B0604020104020204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Abadi" panose="020B0604020104020204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Abadi" panose="020B0604020104020204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Abadi" panose="020B0604020104020204"/>
                <a:cs typeface="Carlito"/>
              </a:rPr>
              <a:t>Data)</a:t>
            </a:r>
            <a:endParaRPr sz="1500">
              <a:latin typeface="Abadi" panose="020B0604020104020204"/>
              <a:cs typeface="Carlito"/>
            </a:endParaRPr>
          </a:p>
        </p:txBody>
      </p:sp>
      <p:grpSp>
        <p:nvGrpSpPr>
          <p:cNvPr id="21" name="object 20"/>
          <p:cNvGrpSpPr/>
          <p:nvPr/>
        </p:nvGrpSpPr>
        <p:grpSpPr>
          <a:xfrm>
            <a:off x="5535934" y="4700355"/>
            <a:ext cx="2732532" cy="1141476"/>
            <a:chOff x="4782311" y="4137659"/>
            <a:chExt cx="2732532" cy="1141476"/>
          </a:xfrm>
          <a:solidFill>
            <a:schemeClr val="accent1"/>
          </a:solidFill>
        </p:grpSpPr>
        <p:sp>
          <p:nvSpPr>
            <p:cNvPr id="23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24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25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26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</p:grpSp>
      <p:sp>
        <p:nvSpPr>
          <p:cNvPr id="27" name="object 26"/>
          <p:cNvSpPr txBox="1"/>
          <p:nvPr/>
        </p:nvSpPr>
        <p:spPr>
          <a:xfrm>
            <a:off x="5731388" y="4883616"/>
            <a:ext cx="1403985" cy="86690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Abadi" panose="020B0604020104020204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Abadi" panose="020B0604020104020204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Abadi" panose="020B0604020104020204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Abadi" panose="020B0604020104020204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Abadi" panose="020B0604020104020204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Abadi" panose="020B0604020104020204"/>
                <a:cs typeface="Carlito"/>
              </a:rPr>
              <a:t>JSON</a:t>
            </a:r>
            <a:endParaRPr sz="1500">
              <a:latin typeface="Abadi" panose="020B0604020104020204"/>
              <a:cs typeface="Carlito"/>
            </a:endParaRPr>
          </a:p>
        </p:txBody>
      </p:sp>
      <p:grpSp>
        <p:nvGrpSpPr>
          <p:cNvPr id="28" name="object 27"/>
          <p:cNvGrpSpPr/>
          <p:nvPr/>
        </p:nvGrpSpPr>
        <p:grpSpPr>
          <a:xfrm>
            <a:off x="7903612" y="3657939"/>
            <a:ext cx="1859279" cy="2183892"/>
            <a:chOff x="7139941" y="3095243"/>
            <a:chExt cx="1859279" cy="2183892"/>
          </a:xfrm>
          <a:solidFill>
            <a:schemeClr val="accent1"/>
          </a:solidFill>
        </p:grpSpPr>
        <p:sp>
          <p:nvSpPr>
            <p:cNvPr id="30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31" name="object 30"/>
            <p:cNvSpPr/>
            <p:nvPr/>
          </p:nvSpPr>
          <p:spPr>
            <a:xfrm>
              <a:off x="7139941" y="4137659"/>
              <a:ext cx="1841610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32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33" name="object 32"/>
            <p:cNvSpPr/>
            <p:nvPr/>
          </p:nvSpPr>
          <p:spPr>
            <a:xfrm>
              <a:off x="7231612" y="4158995"/>
              <a:ext cx="1767608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</p:grpSp>
      <p:sp>
        <p:nvSpPr>
          <p:cNvPr id="34" name="object 33"/>
          <p:cNvSpPr txBox="1"/>
          <p:nvPr/>
        </p:nvSpPr>
        <p:spPr>
          <a:xfrm>
            <a:off x="8054344" y="4988138"/>
            <a:ext cx="1483995" cy="65210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Abadi" panose="020B0604020104020204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Abadi" panose="020B0604020104020204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Abadi" panose="020B0604020104020204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Abadi" panose="020B0604020104020204"/>
                <a:cs typeface="Carlito"/>
              </a:rPr>
              <a:t>data</a:t>
            </a:r>
            <a:endParaRPr sz="1500">
              <a:latin typeface="Abadi" panose="020B0604020104020204"/>
              <a:cs typeface="Carlito"/>
            </a:endParaRPr>
          </a:p>
        </p:txBody>
      </p:sp>
      <p:grpSp>
        <p:nvGrpSpPr>
          <p:cNvPr id="35" name="object 34"/>
          <p:cNvGrpSpPr/>
          <p:nvPr/>
        </p:nvGrpSpPr>
        <p:grpSpPr>
          <a:xfrm>
            <a:off x="7903611" y="2329011"/>
            <a:ext cx="1851659" cy="2183892"/>
            <a:chOff x="7149988" y="1766315"/>
            <a:chExt cx="1851659" cy="2183892"/>
          </a:xfrm>
          <a:solidFill>
            <a:schemeClr val="accent1"/>
          </a:solidFill>
        </p:grpSpPr>
        <p:sp>
          <p:nvSpPr>
            <p:cNvPr id="37" name="object 36"/>
            <p:cNvSpPr/>
            <p:nvPr/>
          </p:nvSpPr>
          <p:spPr>
            <a:xfrm>
              <a:off x="7450216" y="1766315"/>
              <a:ext cx="160020" cy="13197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38" name="object 37"/>
            <p:cNvSpPr/>
            <p:nvPr/>
          </p:nvSpPr>
          <p:spPr>
            <a:xfrm>
              <a:off x="7149988" y="2807207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39" name="object 38"/>
            <p:cNvSpPr/>
            <p:nvPr/>
          </p:nvSpPr>
          <p:spPr>
            <a:xfrm>
              <a:off x="7164325" y="3047999"/>
              <a:ext cx="1780032" cy="6964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40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</p:grpSp>
      <p:sp>
        <p:nvSpPr>
          <p:cNvPr id="41" name="object 40"/>
          <p:cNvSpPr txBox="1"/>
          <p:nvPr/>
        </p:nvSpPr>
        <p:spPr>
          <a:xfrm>
            <a:off x="8045201" y="3658701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Abadi" panose="020B0604020104020204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Abadi" panose="020B0604020104020204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Abadi" panose="020B0604020104020204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Abadi" panose="020B0604020104020204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Abadi" panose="020B0604020104020204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Abadi" panose="020B0604020104020204"/>
                <a:cs typeface="Carlito"/>
              </a:rPr>
              <a:t>DataFrame</a:t>
            </a:r>
            <a:endParaRPr sz="1500">
              <a:latin typeface="Abadi" panose="020B0604020104020204"/>
              <a:cs typeface="Carlito"/>
            </a:endParaRPr>
          </a:p>
        </p:txBody>
      </p:sp>
      <p:grpSp>
        <p:nvGrpSpPr>
          <p:cNvPr id="42" name="object 41"/>
          <p:cNvGrpSpPr/>
          <p:nvPr/>
        </p:nvGrpSpPr>
        <p:grpSpPr>
          <a:xfrm>
            <a:off x="7893563" y="2040976"/>
            <a:ext cx="2732531" cy="1143000"/>
            <a:chOff x="7139940" y="1478280"/>
            <a:chExt cx="2732531" cy="1143000"/>
          </a:xfrm>
          <a:solidFill>
            <a:schemeClr val="accent1"/>
          </a:solidFill>
        </p:grpSpPr>
        <p:sp>
          <p:nvSpPr>
            <p:cNvPr id="44" name="object 43"/>
            <p:cNvSpPr/>
            <p:nvPr/>
          </p:nvSpPr>
          <p:spPr>
            <a:xfrm>
              <a:off x="7525512" y="1652352"/>
              <a:ext cx="2346959" cy="15849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45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46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47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</p:grpSp>
      <p:sp>
        <p:nvSpPr>
          <p:cNvPr id="48" name="object 47"/>
          <p:cNvSpPr txBox="1">
            <a:spLocks/>
          </p:cNvSpPr>
          <p:nvPr/>
        </p:nvSpPr>
        <p:spPr>
          <a:xfrm>
            <a:off x="8107684" y="2223601"/>
            <a:ext cx="1373505" cy="907941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smtClean="0">
                <a:solidFill>
                  <a:srgbClr val="FFFFFF"/>
                </a:solidFill>
                <a:latin typeface="Abadi" panose="020B0604020104020204"/>
                <a:cs typeface="Carlito"/>
              </a:rPr>
              <a:t>Filter </a:t>
            </a:r>
            <a:r>
              <a:rPr lang="en-US" sz="1500" spc="-10" smtClean="0">
                <a:solidFill>
                  <a:srgbClr val="FFFFFF"/>
                </a:solidFill>
                <a:latin typeface="Abadi" panose="020B0604020104020204"/>
                <a:cs typeface="Carlito"/>
              </a:rPr>
              <a:t>data to</a:t>
            </a:r>
            <a:r>
              <a:rPr lang="en-US" sz="1500" spc="-204" smtClean="0">
                <a:solidFill>
                  <a:srgbClr val="FFFFFF"/>
                </a:solidFill>
                <a:latin typeface="Abadi" panose="020B0604020104020204"/>
                <a:cs typeface="Carlito"/>
              </a:rPr>
              <a:t> </a:t>
            </a:r>
            <a:r>
              <a:rPr lang="en-US" sz="1500" spc="-5" smtClean="0">
                <a:solidFill>
                  <a:srgbClr val="FFFFFF"/>
                </a:solidFill>
                <a:latin typeface="Abadi" panose="020B0604020104020204"/>
                <a:cs typeface="Carlito"/>
              </a:rPr>
              <a:t>only  </a:t>
            </a:r>
            <a:r>
              <a:rPr lang="en-US" sz="1500" smtClean="0">
                <a:solidFill>
                  <a:srgbClr val="FFFFFF"/>
                </a:solidFill>
                <a:latin typeface="Abadi" panose="020B0604020104020204"/>
                <a:cs typeface="Carlito"/>
              </a:rPr>
              <a:t>include </a:t>
            </a:r>
            <a:r>
              <a:rPr lang="en-US" sz="1500" spc="-20" smtClean="0">
                <a:solidFill>
                  <a:srgbClr val="FFFFFF"/>
                </a:solidFill>
                <a:latin typeface="Abadi" panose="020B0604020104020204"/>
                <a:cs typeface="Carlito"/>
              </a:rPr>
              <a:t>Falcon </a:t>
            </a:r>
            <a:r>
              <a:rPr lang="en-US" sz="1500" smtClean="0">
                <a:solidFill>
                  <a:srgbClr val="FFFFFF"/>
                </a:solidFill>
                <a:latin typeface="Abadi" panose="020B0604020104020204"/>
                <a:cs typeface="Carlito"/>
              </a:rPr>
              <a:t>9  launches</a:t>
            </a:r>
            <a:endParaRPr lang="en-US" sz="1500">
              <a:latin typeface="Abadi" panose="020B0604020104020204"/>
              <a:cs typeface="Carlito"/>
            </a:endParaRPr>
          </a:p>
        </p:txBody>
      </p:sp>
      <p:grpSp>
        <p:nvGrpSpPr>
          <p:cNvPr id="49" name="object 48"/>
          <p:cNvGrpSpPr/>
          <p:nvPr/>
        </p:nvGrpSpPr>
        <p:grpSpPr>
          <a:xfrm>
            <a:off x="10249666" y="1880208"/>
            <a:ext cx="1851659" cy="1143000"/>
            <a:chOff x="9496043" y="1478280"/>
            <a:chExt cx="1851659" cy="1143000"/>
          </a:xfrm>
          <a:solidFill>
            <a:schemeClr val="accent1"/>
          </a:solidFill>
        </p:grpSpPr>
        <p:sp>
          <p:nvSpPr>
            <p:cNvPr id="50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51" name="object 50"/>
            <p:cNvSpPr/>
            <p:nvPr/>
          </p:nvSpPr>
          <p:spPr>
            <a:xfrm>
              <a:off x="9517379" y="1615440"/>
              <a:ext cx="1830323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  <p:sp>
          <p:nvSpPr>
            <p:cNvPr id="52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>
                <a:latin typeface="Abadi" panose="020B0604020104020204"/>
              </a:endParaRPr>
            </a:p>
          </p:txBody>
        </p:sp>
      </p:grpSp>
      <p:sp>
        <p:nvSpPr>
          <p:cNvPr id="53" name="object 52"/>
          <p:cNvSpPr txBox="1"/>
          <p:nvPr/>
        </p:nvSpPr>
        <p:spPr>
          <a:xfrm>
            <a:off x="10393939" y="2223601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Abadi" panose="020B0604020104020204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Abadi" panose="020B0604020104020204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Abadi" panose="020B0604020104020204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Abadi" panose="020B0604020104020204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badi" panose="020B0604020104020204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Abadi" panose="020B0604020104020204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Abadi" panose="020B0604020104020204"/>
                <a:cs typeface="Carlito"/>
              </a:rPr>
              <a:t>mean</a:t>
            </a:r>
            <a:endParaRPr sz="1500">
              <a:latin typeface="Abadi" panose="020B0604020104020204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7" name="object 6"/>
          <p:cNvGrpSpPr/>
          <p:nvPr/>
        </p:nvGrpSpPr>
        <p:grpSpPr>
          <a:xfrm>
            <a:off x="5111496" y="1507050"/>
            <a:ext cx="2621280" cy="2318385"/>
            <a:chOff x="5111496" y="713231"/>
            <a:chExt cx="2621280" cy="2318385"/>
          </a:xfrm>
        </p:grpSpPr>
        <p:sp>
          <p:nvSpPr>
            <p:cNvPr id="8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/>
          <p:cNvSpPr txBox="1"/>
          <p:nvPr/>
        </p:nvSpPr>
        <p:spPr>
          <a:xfrm>
            <a:off x="5314569" y="1897956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5" name="object 13"/>
          <p:cNvGrpSpPr/>
          <p:nvPr/>
        </p:nvGrpSpPr>
        <p:grpSpPr>
          <a:xfrm>
            <a:off x="5111496" y="3383095"/>
            <a:ext cx="2580640" cy="2318385"/>
            <a:chOff x="5111496" y="2589276"/>
            <a:chExt cx="2580640" cy="2318385"/>
          </a:xfrm>
        </p:grpSpPr>
        <p:sp>
          <p:nvSpPr>
            <p:cNvPr id="16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/>
          <p:cNvSpPr txBox="1"/>
          <p:nvPr/>
        </p:nvSpPr>
        <p:spPr>
          <a:xfrm>
            <a:off x="5514594" y="3774508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2" name="object 20"/>
          <p:cNvGrpSpPr/>
          <p:nvPr/>
        </p:nvGrpSpPr>
        <p:grpSpPr>
          <a:xfrm>
            <a:off x="5111496" y="5259139"/>
            <a:ext cx="3906520" cy="1580515"/>
            <a:chOff x="5111496" y="4465320"/>
            <a:chExt cx="3906520" cy="1580515"/>
          </a:xfrm>
        </p:grpSpPr>
        <p:sp>
          <p:nvSpPr>
            <p:cNvPr id="23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/>
          <p:cNvSpPr txBox="1"/>
          <p:nvPr/>
        </p:nvSpPr>
        <p:spPr>
          <a:xfrm>
            <a:off x="5470016" y="5648140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9" name="object 27"/>
          <p:cNvGrpSpPr/>
          <p:nvPr/>
        </p:nvGrpSpPr>
        <p:grpSpPr>
          <a:xfrm>
            <a:off x="8438388" y="3759523"/>
            <a:ext cx="2580640" cy="3080385"/>
            <a:chOff x="8438388" y="2965704"/>
            <a:chExt cx="2580640" cy="3080385"/>
          </a:xfrm>
        </p:grpSpPr>
        <p:sp>
          <p:nvSpPr>
            <p:cNvPr id="30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3"/>
          <p:cNvSpPr txBox="1"/>
          <p:nvPr/>
        </p:nvSpPr>
        <p:spPr>
          <a:xfrm>
            <a:off x="8727440" y="5801809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6" name="object 34"/>
          <p:cNvGrpSpPr/>
          <p:nvPr/>
        </p:nvGrpSpPr>
        <p:grpSpPr>
          <a:xfrm>
            <a:off x="8438388" y="1883479"/>
            <a:ext cx="2580640" cy="3112135"/>
            <a:chOff x="8438388" y="1089660"/>
            <a:chExt cx="2580640" cy="3112135"/>
          </a:xfrm>
        </p:grpSpPr>
        <p:sp>
          <p:nvSpPr>
            <p:cNvPr id="37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0"/>
          <p:cNvSpPr txBox="1"/>
          <p:nvPr/>
        </p:nvSpPr>
        <p:spPr>
          <a:xfrm>
            <a:off x="8840216" y="3464629"/>
            <a:ext cx="1708150" cy="1282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3" name="object 41"/>
          <p:cNvGrpSpPr/>
          <p:nvPr/>
        </p:nvGrpSpPr>
        <p:grpSpPr>
          <a:xfrm>
            <a:off x="8438388" y="1507050"/>
            <a:ext cx="2580640" cy="1580515"/>
            <a:chOff x="8438388" y="713231"/>
            <a:chExt cx="2580640" cy="1580515"/>
          </a:xfrm>
        </p:grpSpPr>
        <p:sp>
          <p:nvSpPr>
            <p:cNvPr id="44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5"/>
          <p:cNvSpPr txBox="1"/>
          <p:nvPr/>
        </p:nvSpPr>
        <p:spPr>
          <a:xfrm>
            <a:off x="8706104" y="1894909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391886" y="1800225"/>
            <a:ext cx="444946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b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br>
              <a:rPr lang="en-US" sz="2200" b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/>
            </a:r>
            <a:br>
              <a:rPr lang="en-US" sz="220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8"/>
              </a:rPr>
              <a:t>https://github.com/AravindaSundar/Coursera_Capstone/blob/main/Data%20Collection%20Api.ipynb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80a141d-92ca-4d3d-9308-f7e7b1d44ce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2384</Words>
  <Application>Microsoft Office PowerPoint</Application>
  <PresentationFormat>Widescreen</PresentationFormat>
  <Paragraphs>275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Abadi</vt:lpstr>
      <vt:lpstr>-apple-system</vt:lpstr>
      <vt:lpstr>Arial</vt:lpstr>
      <vt:lpstr>Arial Rounded MT Bold</vt:lpstr>
      <vt:lpstr>Calibri</vt:lpstr>
      <vt:lpstr>Calibri Light</vt:lpstr>
      <vt:lpstr>Carlito</vt:lpstr>
      <vt:lpstr>IBM Plex Mono SemiBold</vt:lpstr>
      <vt:lpstr>SF Pro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Microsoft account</cp:lastModifiedBy>
  <cp:revision>203</cp:revision>
  <dcterms:created xsi:type="dcterms:W3CDTF">2021-04-29T18:58:34Z</dcterms:created>
  <dcterms:modified xsi:type="dcterms:W3CDTF">2022-02-05T05:14:58Z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